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0"/>
  </p:notesMasterIdLst>
  <p:handoutMasterIdLst>
    <p:handoutMasterId r:id="rId11"/>
  </p:handoutMasterIdLst>
  <p:sldIdLst>
    <p:sldId id="287" r:id="rId2"/>
    <p:sldId id="303" r:id="rId3"/>
    <p:sldId id="302" r:id="rId4"/>
    <p:sldId id="310" r:id="rId5"/>
    <p:sldId id="311" r:id="rId6"/>
    <p:sldId id="304" r:id="rId7"/>
    <p:sldId id="312" r:id="rId8"/>
    <p:sldId id="305" r:id="rId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AU-LARDENNOIS Geraldine" initials="VLG" lastIdx="3" clrIdx="0">
    <p:extLst>
      <p:ext uri="{19B8F6BF-5375-455C-9EA6-DF929625EA0E}">
        <p15:presenceInfo xmlns:p15="http://schemas.microsoft.com/office/powerpoint/2012/main" userId="S-1-5-21-2043104406-512064258-1538882281-76270" providerId="AD"/>
      </p:ext>
    </p:extLst>
  </p:cmAuthor>
  <p:cmAuthor id="2" name="Maud LALOUE" initials="ML" lastIdx="4" clrIdx="1">
    <p:extLst>
      <p:ext uri="{19B8F6BF-5375-455C-9EA6-DF929625EA0E}">
        <p15:presenceInfo xmlns:p15="http://schemas.microsoft.com/office/powerpoint/2012/main" userId="S-1-5-21-3925515607-3984112508-523503991-1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79B"/>
    <a:srgbClr val="FDCC57"/>
    <a:srgbClr val="35388A"/>
    <a:srgbClr val="F3AE46"/>
    <a:srgbClr val="FDEEB6"/>
    <a:srgbClr val="AED4C7"/>
    <a:srgbClr val="EC9475"/>
    <a:srgbClr val="FFFFFF"/>
    <a:srgbClr val="224A51"/>
    <a:srgbClr val="8D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5B8D5-0D6C-4AE6-3815-8DDDFF19C4B6}" v="182" dt="2024-01-22T10:20:40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8" autoAdjust="0"/>
  </p:normalViewPr>
  <p:slideViewPr>
    <p:cSldViewPr snapToGrid="0">
      <p:cViewPr varScale="1">
        <p:scale>
          <a:sx n="114" d="100"/>
          <a:sy n="114" d="100"/>
        </p:scale>
        <p:origin x="4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[Graphique dans Microsoft PowerPoint]Sheet1!Tableau croisé dynamique1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Sheet1!$I$123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A58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23-4548-8585-F875BB7A8FD2}"/>
              </c:ext>
            </c:extLst>
          </c:dPt>
          <c:dPt>
            <c:idx val="1"/>
            <c:invertIfNegative val="0"/>
            <c:bubble3D val="0"/>
            <c:spPr>
              <a:solidFill>
                <a:srgbClr val="7CA6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23-4548-8585-F875BB7A8FD2}"/>
              </c:ext>
            </c:extLst>
          </c:dPt>
          <c:dPt>
            <c:idx val="2"/>
            <c:invertIfNegative val="0"/>
            <c:bubble3D val="0"/>
            <c:spPr>
              <a:solidFill>
                <a:srgbClr val="4495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23-4548-8585-F875BB7A8FD2}"/>
              </c:ext>
            </c:extLst>
          </c:dPt>
          <c:dPt>
            <c:idx val="3"/>
            <c:invertIfNegative val="0"/>
            <c:bubble3D val="0"/>
            <c:spPr>
              <a:solidFill>
                <a:srgbClr val="AA5881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523-4548-8585-F875BB7A8FD2}"/>
              </c:ext>
            </c:extLst>
          </c:dPt>
          <c:dPt>
            <c:idx val="4"/>
            <c:invertIfNegative val="0"/>
            <c:bubble3D val="0"/>
            <c:spPr>
              <a:solidFill>
                <a:srgbClr val="7CA6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23-4548-8585-F875BB7A8FD2}"/>
              </c:ext>
            </c:extLst>
          </c:dPt>
          <c:dPt>
            <c:idx val="5"/>
            <c:invertIfNegative val="0"/>
            <c:bubble3D val="0"/>
            <c:spPr>
              <a:solidFill>
                <a:srgbClr val="F9D448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23-4548-8585-F875BB7A8FD2}"/>
              </c:ext>
            </c:extLst>
          </c:dPt>
          <c:dPt>
            <c:idx val="6"/>
            <c:invertIfNegative val="0"/>
            <c:bubble3D val="0"/>
            <c:spPr>
              <a:solidFill>
                <a:srgbClr val="E06742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23-4548-8585-F875BB7A8FD2}"/>
              </c:ext>
            </c:extLst>
          </c:dPt>
          <c:dPt>
            <c:idx val="7"/>
            <c:invertIfNegative val="0"/>
            <c:bubble3D val="0"/>
            <c:spPr>
              <a:solidFill>
                <a:srgbClr val="4495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23-4548-8585-F875BB7A8FD2}"/>
              </c:ext>
            </c:extLst>
          </c:dPt>
          <c:dPt>
            <c:idx val="8"/>
            <c:invertIfNegative val="0"/>
            <c:bubble3D val="0"/>
            <c:spPr>
              <a:solidFill>
                <a:srgbClr val="F9D4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523-4548-8585-F875BB7A8FD2}"/>
              </c:ext>
            </c:extLst>
          </c:dPt>
          <c:cat>
            <c:strRef>
              <c:f>Sheet1!$H$124:$H$133</c:f>
              <c:strCache>
                <c:ptCount val="9"/>
                <c:pt idx="0">
                  <c:v>Accueil</c:v>
                </c:pt>
                <c:pt idx="1">
                  <c:v>Culture et communication </c:v>
                </c:pt>
                <c:pt idx="2">
                  <c:v>Etat Civil</c:v>
                </c:pt>
                <c:pt idx="3">
                  <c:v>Police municipale</c:v>
                </c:pt>
                <c:pt idx="4">
                  <c:v>Régie </c:v>
                </c:pt>
                <c:pt idx="5">
                  <c:v>Scolaire</c:v>
                </c:pt>
                <c:pt idx="6">
                  <c:v>Service technique</c:v>
                </c:pt>
                <c:pt idx="7">
                  <c:v>Social</c:v>
                </c:pt>
                <c:pt idx="8">
                  <c:v>Urbanisme</c:v>
                </c:pt>
              </c:strCache>
            </c:strRef>
          </c:cat>
          <c:val>
            <c:numRef>
              <c:f>Sheet1!$I$124:$I$133</c:f>
              <c:numCache>
                <c:formatCode>General</c:formatCode>
                <c:ptCount val="9"/>
                <c:pt idx="0">
                  <c:v>4.5714285714285712</c:v>
                </c:pt>
                <c:pt idx="1">
                  <c:v>5</c:v>
                </c:pt>
                <c:pt idx="2">
                  <c:v>4.8630136986301373</c:v>
                </c:pt>
                <c:pt idx="3">
                  <c:v>4</c:v>
                </c:pt>
                <c:pt idx="4">
                  <c:v>5</c:v>
                </c:pt>
                <c:pt idx="5">
                  <c:v>3.75</c:v>
                </c:pt>
                <c:pt idx="6">
                  <c:v>3</c:v>
                </c:pt>
                <c:pt idx="7">
                  <c:v>4.8</c:v>
                </c:pt>
                <c:pt idx="8">
                  <c:v>3.3333333333333335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3-4548-8585-F875BB7A8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704918928"/>
        <c:axId val="704923088"/>
      </c:barChart>
      <c:catAx>
        <c:axId val="70491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04923088"/>
        <c:crosses val="autoZero"/>
        <c:auto val="1"/>
        <c:lblAlgn val="ctr"/>
        <c:lblOffset val="100"/>
        <c:noMultiLvlLbl val="0"/>
      </c:catAx>
      <c:valAx>
        <c:axId val="70492308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0491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9CA75-B4F3-4DA7-92C3-2C10F510802C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2A119-44E0-4BD2-93AC-4E28F26B58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096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6B0A7-7BAA-4BB6-8C33-41A422913298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4C3D-89D8-4B14-9684-F6991D517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46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5" y="2116182"/>
            <a:ext cx="5491570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4800" b="1" i="0" spc="100" baseline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0" i="0">
                <a:solidFill>
                  <a:srgbClr val="2B3B42"/>
                </a:solidFill>
                <a:latin typeface="Antique Olive" panose="020B060302020403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 dirty="0"/>
              <a:t>Modifier les styles du texte du masque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rgbClr val="B5D4B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78" y="1070541"/>
            <a:ext cx="1655064" cy="1655064"/>
          </a:xfrm>
          <a:prstGeom prst="rect">
            <a:avLst/>
          </a:prstGeom>
        </p:spPr>
      </p:pic>
      <p:grpSp>
        <p:nvGrpSpPr>
          <p:cNvPr id="15" name="Groupe 14"/>
          <p:cNvGrpSpPr/>
          <p:nvPr userDrawn="1"/>
        </p:nvGrpSpPr>
        <p:grpSpPr>
          <a:xfrm>
            <a:off x="-24938" y="-11256"/>
            <a:ext cx="12222480" cy="6860943"/>
            <a:chOff x="-24938" y="-11256"/>
            <a:chExt cx="12222480" cy="6860943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1564"/>
              <a:ext cx="12197542" cy="2771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2150436" y="3024"/>
              <a:ext cx="11084" cy="6846663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1096" y="-11256"/>
              <a:ext cx="11084" cy="6846663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938" y="6808124"/>
              <a:ext cx="12211396" cy="0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717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e libre 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1" name="Forme libre 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2" name="Forme libre 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Antique Olive" panose="020B0603020204030204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Antique Olive" panose="020B0603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Antique Olive" panose="020B0603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 dirty="0"/>
              <a:t>Modifier les styles du texte du masque</a:t>
            </a:r>
          </a:p>
        </p:txBody>
      </p:sp>
      <p:sp>
        <p:nvSpPr>
          <p:cNvPr id="28" name="Espace réservé du contenu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060DA6-6E6F-47BF-9680-1B030F525D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8F140D-2B48-4E31-9E97-08B68ABBAC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98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Antique Olive" panose="020B0603020204030204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Antique Olive" panose="020B0603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/>
              <a:t>Modifier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Antique Olive" panose="020B0603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/>
              <a:t>Modifier les styles du texte du masque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Antique Olive" panose="020B0603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/>
              <a:t>Modifier les styles du texte du masque</a:t>
            </a:r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79B87D-E8CF-49AE-9326-2FEED2392F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A139CE-3E4D-4224-B157-2D29EC10F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49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écapitulatif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Antique Olive" panose="020B0603020204030204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lvl="0" rtl="0"/>
            <a:r>
              <a:rPr lang="fr-FR" noProof="0" dirty="0"/>
              <a:t>Modifier les styles du texte du masque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7" name="Forme libre 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8" name="Forme libre 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Antique Olive" panose="020B0603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Antique Olive" panose="020B0603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Antique Olive" panose="020B0603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Antique Olive" panose="020B0603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Antique Olive" panose="020B0603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BF2453-9E16-47FE-A8ED-4661246DE59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36E9EA-D950-424A-BC92-F6794D6E5D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81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Modifier le style des sous-titres du masque</a:t>
            </a:r>
            <a:endParaRPr lang="fr-FR" noProof="0" dirty="0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Antique Olive" panose="020B0603020204030204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’image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1277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e automatiqu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509452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sz="3200" b="1" i="0" spc="50" baseline="0">
                <a:latin typeface="Antique Olive" panose="020B0603020204030204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/>
        </p:nvCxnSpPr>
        <p:spPr>
          <a:xfrm>
            <a:off x="971550" y="1302331"/>
            <a:ext cx="2133600" cy="3992"/>
          </a:xfrm>
          <a:prstGeom prst="line">
            <a:avLst/>
          </a:prstGeom>
          <a:ln w="101600">
            <a:solidFill>
              <a:srgbClr val="B5D4B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space réservé du texte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1606378"/>
            <a:ext cx="9081186" cy="435781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 b="0" i="0">
                <a:solidFill>
                  <a:srgbClr val="2B3B42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 dirty="0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E10C66-2FF2-41F8-98FA-BE49833696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lvl1pPr>
              <a:defRPr>
                <a:latin typeface="Antique Olive" panose="020B0603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1851A3FD-B717-4588-9809-4FFAC5FF47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lvl1pPr>
              <a:defRPr>
                <a:latin typeface="Antique Olive" panose="020B0603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-24938" y="-11256"/>
            <a:ext cx="12222480" cy="6860943"/>
            <a:chOff x="-24938" y="-11256"/>
            <a:chExt cx="12222480" cy="6860943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1564"/>
              <a:ext cx="12197542" cy="2771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2150436" y="3024"/>
              <a:ext cx="11084" cy="6846663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1096" y="-11256"/>
              <a:ext cx="11084" cy="6846663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938" y="6808124"/>
              <a:ext cx="12211396" cy="0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326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Antique Olive" panose="020B0603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509452"/>
            <a:ext cx="10314288" cy="610863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sz="3200" b="1" i="0" spc="50" baseline="0">
                <a:latin typeface="Antique Olive" panose="020B0603020204030204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71550" y="1302331"/>
            <a:ext cx="2133600" cy="3992"/>
          </a:xfrm>
          <a:prstGeom prst="line">
            <a:avLst/>
          </a:prstGeom>
          <a:ln w="101600">
            <a:solidFill>
              <a:srgbClr val="B5D4B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Espace réservé du texte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1606378"/>
            <a:ext cx="10335970" cy="435781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 b="0" i="0">
                <a:solidFill>
                  <a:srgbClr val="2B3B42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 dirty="0"/>
              <a:t>Modifier les styles du texte du masque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9" name="Forme libre 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latin typeface="Antique Olive" panose="020B0603020204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-24938" y="-11256"/>
            <a:ext cx="12222480" cy="6860943"/>
            <a:chOff x="-24938" y="-11256"/>
            <a:chExt cx="12222480" cy="6860943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1564"/>
              <a:ext cx="12197542" cy="2771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2150436" y="3024"/>
              <a:ext cx="11084" cy="6846663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1096" y="-11256"/>
              <a:ext cx="11084" cy="6846663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69706A2-3726-FE4E-B923-E75D485978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938" y="6808124"/>
              <a:ext cx="12211396" cy="0"/>
            </a:xfrm>
            <a:prstGeom prst="line">
              <a:avLst/>
            </a:prstGeom>
            <a:ln w="101600">
              <a:solidFill>
                <a:srgbClr val="B5D4B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942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’image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e libre 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4" name="Forme libre 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292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 graphique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</a:lstStyle>
          <a:p>
            <a:pPr rtl="0"/>
            <a:r>
              <a:rPr lang="fr-FR" noProof="0" dirty="0"/>
              <a:t>Cliquez pour modifier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78EA5-216B-41F7-80D1-9ED07FFDB6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72CC63-C628-4456-9B92-DA4E670BAC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74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</a:lstStyle>
          <a:p>
            <a:pPr rtl="0"/>
            <a:r>
              <a:rPr lang="fr-FR" noProof="0" dirty="0"/>
              <a:t>Cliquez pour modifier </a:t>
            </a:r>
          </a:p>
        </p:txBody>
      </p:sp>
      <p:sp>
        <p:nvSpPr>
          <p:cNvPr id="9" name="Espace réservé du tableau 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rtl="0"/>
            <a:r>
              <a:rPr lang="fr-FR" noProof="0" dirty="0"/>
              <a:t>Cliquez sur l'icône pour ajouter un tableau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42D896-6ACC-40D7-8D8B-F9AF3E7DE1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9F7A1E-B7E2-4E9C-A66C-BCE08900C5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10" name="Zone de texte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/>
        </p:nvSpPr>
        <p:spPr>
          <a:xfrm>
            <a:off x="699948" y="-308958"/>
            <a:ext cx="15893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0" b="1" noProof="0" dirty="0">
                <a:solidFill>
                  <a:schemeClr val="bg1"/>
                </a:solidFill>
              </a:rPr>
              <a:t>« 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Forme automatiqu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0" name="Forme libre 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1" name="Forme libre 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2" name="Forme libre 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13379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" name="Forme libre 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8" name="Espace réservé d’image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61" name="Titr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Espace réservé d’image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72" name="Espace réservé du texte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 dirty="0"/>
              <a:t>Modifier les styles du texte du masque</a:t>
            </a:r>
          </a:p>
        </p:txBody>
      </p:sp>
      <p:sp>
        <p:nvSpPr>
          <p:cNvPr id="73" name="Espace réservé du texte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 dirty="0"/>
              <a:t>Modifier les styles du texte du masque</a:t>
            </a:r>
          </a:p>
        </p:txBody>
      </p:sp>
      <p:sp>
        <p:nvSpPr>
          <p:cNvPr id="74" name="Espace réservé du texte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75" name="Espace réservé du texte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76" name="Espace réservé du texte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77" name="Espace réservé du texte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78" name="Espace réservé du texte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79" name="Espace réservé du texte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Forme automatiqu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" name="Forme libre 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66" name="Espace réservé d’image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69" name="Espace réservé d’image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E0184F-2619-4333-B49F-C7ACE8B2C3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5A1C65-B00C-4CA4-83B6-3DFA3DF9629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0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ronolog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r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</a:lstStyle>
          <a:p>
            <a:pPr rtl="0"/>
            <a:r>
              <a:rPr lang="fr-FR" noProof="0"/>
              <a:t>Cliquez pour modifier </a:t>
            </a:r>
          </a:p>
        </p:txBody>
      </p:sp>
      <p:sp>
        <p:nvSpPr>
          <p:cNvPr id="96" name="Espace réservé du texte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97" name="Espace réservé du texte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 dirty="0"/>
              <a:t>Modifier les styles du texte du masque</a:t>
            </a:r>
          </a:p>
        </p:txBody>
      </p:sp>
      <p:sp>
        <p:nvSpPr>
          <p:cNvPr id="102" name="Espace réservé du texte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103" name="Espace réservé du texte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Antique Olive" panose="020B060302020403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fr-FR" noProof="0"/>
              <a:t>Modifier les styles du texte du masque</a:t>
            </a:r>
          </a:p>
        </p:txBody>
      </p:sp>
      <p:sp>
        <p:nvSpPr>
          <p:cNvPr id="106" name="Espace réservé du texte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107" name="Espace réservé du texte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Antique Olive" panose="020B060302020403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fr-FR" noProof="0"/>
              <a:t>Modifier les styles du texte du masque</a:t>
            </a:r>
          </a:p>
        </p:txBody>
      </p:sp>
      <p:sp>
        <p:nvSpPr>
          <p:cNvPr id="108" name="Espace réservé du texte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109" name="Espace réservé du texte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Rectangle 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46DFD4-BF8C-4939-874D-85B7DF95676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73856F-38E9-4BBF-93D8-0F8AC2E0E6C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17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42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Antique Olive" panose="020B0603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8" cy="6858000"/>
          </a:xfrm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08946" y="733446"/>
            <a:ext cx="6276109" cy="13014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312553"/>
                </a:solidFill>
              </a:rPr>
              <a:t>Résultats de l’enquête de satisfaction générale 2025</a:t>
            </a:r>
            <a:endParaRPr lang="fr-FR" dirty="0">
              <a:solidFill>
                <a:srgbClr val="312553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6004409"/>
            <a:ext cx="760500" cy="691218"/>
          </a:xfrm>
          <a:prstGeom prst="rect">
            <a:avLst/>
          </a:prstGeom>
        </p:spPr>
      </p:pic>
      <p:pic>
        <p:nvPicPr>
          <p:cNvPr id="3076" name="Picture 4" descr="enquête de satisfaction client. morceau de papier. 3421737 Art vectoriel  chez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6337" r="12865" b="5960"/>
          <a:stretch/>
        </p:blipFill>
        <p:spPr bwMode="auto">
          <a:xfrm>
            <a:off x="952974" y="2312290"/>
            <a:ext cx="5143027" cy="4037728"/>
          </a:xfrm>
          <a:prstGeom prst="rect">
            <a:avLst/>
          </a:prstGeom>
          <a:noFill/>
          <a:ln>
            <a:solidFill>
              <a:srgbClr val="E1D8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0933" y="2286000"/>
            <a:ext cx="4391931" cy="4064018"/>
          </a:xfrm>
          <a:prstGeom prst="rect">
            <a:avLst/>
          </a:prstGeom>
          <a:solidFill>
            <a:schemeClr val="tx1"/>
          </a:solidFill>
          <a:ln>
            <a:solidFill>
              <a:srgbClr val="E1D8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7863A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108 réponses</a:t>
            </a:r>
          </a:p>
          <a:p>
            <a:pPr algn="ctr"/>
            <a:endParaRPr lang="fr-FR" sz="2400" dirty="0" smtClean="0">
              <a:solidFill>
                <a:srgbClr val="7863A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fr-FR" sz="2400" dirty="0" smtClean="0">
                <a:solidFill>
                  <a:srgbClr val="7863A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Pendant 4 mois</a:t>
            </a:r>
          </a:p>
          <a:p>
            <a:pPr algn="ctr"/>
            <a:endParaRPr lang="fr-FR" sz="2400" dirty="0" smtClean="0">
              <a:solidFill>
                <a:srgbClr val="7863A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fr-FR" sz="2400" dirty="0" smtClean="0">
                <a:solidFill>
                  <a:srgbClr val="7863A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QR code dans les bureaux, publications sur les réseaux sociaux, agent en mairie pour recueillir la satisfaction</a:t>
            </a:r>
            <a:endParaRPr lang="fr-FR" sz="2400" dirty="0">
              <a:solidFill>
                <a:srgbClr val="7863A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-25167" y="-67111"/>
            <a:ext cx="12229534" cy="6858000"/>
            <a:chOff x="50334" y="1"/>
            <a:chExt cx="12229534" cy="6858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"/>
            <a:stretch/>
          </p:blipFill>
          <p:spPr>
            <a:xfrm>
              <a:off x="58723" y="1"/>
              <a:ext cx="12179546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0334" y="51633"/>
              <a:ext cx="12229534" cy="2017010"/>
            </a:xfrm>
            <a:prstGeom prst="rect">
              <a:avLst/>
            </a:prstGeom>
            <a:solidFill>
              <a:srgbClr val="F2F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600" b="1" dirty="0" smtClean="0">
                  <a:solidFill>
                    <a:srgbClr val="0A0F6B"/>
                  </a:solidFill>
                </a:rPr>
                <a:t>Proximité et mobilité des usagers</a:t>
              </a:r>
              <a:endParaRPr lang="fr-FR" sz="6600" b="1" dirty="0">
                <a:solidFill>
                  <a:srgbClr val="0A0F6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6026" y="5126636"/>
              <a:ext cx="959371" cy="351016"/>
            </a:xfrm>
            <a:prstGeom prst="rect">
              <a:avLst/>
            </a:prstGeom>
            <a:solidFill>
              <a:srgbClr val="F2F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solidFill>
                    <a:srgbClr val="0A0F6B"/>
                  </a:solidFill>
                </a:rPr>
                <a:t>76%</a:t>
              </a:r>
              <a:endParaRPr lang="fr-FR" sz="2800" b="1" dirty="0">
                <a:solidFill>
                  <a:srgbClr val="0A0F6B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00531" y="2175446"/>
              <a:ext cx="959371" cy="351016"/>
            </a:xfrm>
            <a:prstGeom prst="rect">
              <a:avLst/>
            </a:prstGeom>
            <a:solidFill>
              <a:srgbClr val="F2F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solidFill>
                    <a:srgbClr val="0A0F6B"/>
                  </a:solidFill>
                </a:rPr>
                <a:t>22%</a:t>
              </a:r>
              <a:endParaRPr lang="fr-FR" sz="2800" b="1" dirty="0">
                <a:solidFill>
                  <a:srgbClr val="0A0F6B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54059" y="2788170"/>
              <a:ext cx="674558" cy="299803"/>
            </a:xfrm>
            <a:prstGeom prst="rect">
              <a:avLst/>
            </a:prstGeom>
            <a:solidFill>
              <a:srgbClr val="F2F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rgbClr val="0A0F6B"/>
                  </a:solidFill>
                </a:rPr>
                <a:t>47%</a:t>
              </a:r>
              <a:endParaRPr lang="fr-FR" sz="2000" b="1" dirty="0">
                <a:solidFill>
                  <a:srgbClr val="0A0F6B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069760" y="3974891"/>
              <a:ext cx="674558" cy="299803"/>
            </a:xfrm>
            <a:prstGeom prst="rect">
              <a:avLst/>
            </a:prstGeom>
            <a:solidFill>
              <a:srgbClr val="F2F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rgbClr val="0A0F6B"/>
                  </a:solidFill>
                </a:rPr>
                <a:t>47%</a:t>
              </a:r>
              <a:endParaRPr lang="fr-FR" sz="2000" b="1" dirty="0">
                <a:solidFill>
                  <a:srgbClr val="0A0F6B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978558" y="5094500"/>
            <a:ext cx="674558" cy="299803"/>
          </a:xfrm>
          <a:prstGeom prst="rect">
            <a:avLst/>
          </a:prstGeom>
          <a:solidFill>
            <a:srgbClr val="F2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A0F6B"/>
                </a:solidFill>
              </a:rPr>
              <a:t>6</a:t>
            </a:r>
            <a:r>
              <a:rPr lang="fr-FR" sz="2000" b="1" dirty="0" smtClean="0">
                <a:solidFill>
                  <a:srgbClr val="0A0F6B"/>
                </a:solidFill>
              </a:rPr>
              <a:t>%</a:t>
            </a:r>
            <a:endParaRPr lang="fr-FR" sz="2000" b="1" dirty="0">
              <a:solidFill>
                <a:srgbClr val="0A0F6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54058" y="5589440"/>
            <a:ext cx="2113613" cy="374755"/>
          </a:xfrm>
          <a:prstGeom prst="rect">
            <a:avLst/>
          </a:prstGeom>
          <a:solidFill>
            <a:srgbClr val="F2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0A0F6B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504" y="5849789"/>
            <a:ext cx="719328" cy="758952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-16780" y="-67111"/>
            <a:ext cx="12320179" cy="6960571"/>
            <a:chOff x="-16780" y="-67111"/>
            <a:chExt cx="12320179" cy="6960571"/>
          </a:xfrm>
        </p:grpSpPr>
        <p:sp>
          <p:nvSpPr>
            <p:cNvPr id="15" name="Rectangle 14"/>
            <p:cNvSpPr/>
            <p:nvPr/>
          </p:nvSpPr>
          <p:spPr>
            <a:xfrm>
              <a:off x="-16779" y="-67111"/>
              <a:ext cx="111399" cy="6925111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-16780" y="6765720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097866" y="-15479"/>
              <a:ext cx="94133" cy="690893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94620" y="-8389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963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868" cy="68092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6753" y="3357797"/>
            <a:ext cx="2548328" cy="899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rgbClr val="0A0F6B"/>
                </a:solidFill>
              </a:rPr>
              <a:t>94%</a:t>
            </a:r>
            <a:endParaRPr lang="fr-FR" sz="7200" b="1" dirty="0">
              <a:solidFill>
                <a:srgbClr val="0A0F6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02302"/>
            <a:ext cx="12279868" cy="899410"/>
          </a:xfrm>
          <a:prstGeom prst="rect">
            <a:avLst/>
          </a:prstGeom>
          <a:solidFill>
            <a:srgbClr val="F2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0A0F6B"/>
                </a:solidFill>
              </a:rPr>
              <a:t>L’accueil général</a:t>
            </a:r>
            <a:endParaRPr lang="fr-FR" sz="6600" b="1" dirty="0">
              <a:solidFill>
                <a:srgbClr val="0A0F6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0805" y="3357797"/>
            <a:ext cx="2548328" cy="899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rgbClr val="0A0F6B"/>
                </a:solidFill>
              </a:rPr>
              <a:t>98%</a:t>
            </a:r>
            <a:endParaRPr lang="fr-FR" sz="7200" b="1" dirty="0">
              <a:solidFill>
                <a:srgbClr val="0A0F6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5638" y="5816184"/>
            <a:ext cx="747011" cy="395986"/>
          </a:xfrm>
          <a:prstGeom prst="rect">
            <a:avLst/>
          </a:prstGeom>
          <a:solidFill>
            <a:srgbClr val="F2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A0F6B"/>
                </a:solidFill>
              </a:rPr>
              <a:t>80%</a:t>
            </a:r>
            <a:endParaRPr lang="fr-FR" sz="2000" b="1" dirty="0">
              <a:solidFill>
                <a:srgbClr val="0A0F6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0175" y="5858656"/>
            <a:ext cx="747011" cy="395986"/>
          </a:xfrm>
          <a:prstGeom prst="rect">
            <a:avLst/>
          </a:prstGeom>
          <a:solidFill>
            <a:srgbClr val="F2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A0F6B"/>
                </a:solidFill>
              </a:rPr>
              <a:t>94%</a:t>
            </a:r>
            <a:endParaRPr lang="fr-FR" sz="2000" b="1" dirty="0">
              <a:solidFill>
                <a:srgbClr val="0A0F6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0500" y="3342806"/>
            <a:ext cx="2548328" cy="899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rgbClr val="0A0F6B"/>
                </a:solidFill>
              </a:rPr>
              <a:t>97%</a:t>
            </a:r>
            <a:endParaRPr lang="fr-FR" sz="7200" b="1" dirty="0">
              <a:solidFill>
                <a:srgbClr val="0A0F6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5637" y="5790322"/>
            <a:ext cx="3093762" cy="421848"/>
          </a:xfrm>
          <a:prstGeom prst="rect">
            <a:avLst/>
          </a:prstGeom>
          <a:solidFill>
            <a:srgbClr val="F1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A0F6B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87% </a:t>
            </a:r>
            <a:r>
              <a:rPr lang="fr-FR" sz="1600" dirty="0" smtClean="0">
                <a:solidFill>
                  <a:srgbClr val="939AA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Horaires d’ouverture </a:t>
            </a:r>
          </a:p>
          <a:p>
            <a:pPr algn="ctr"/>
            <a:r>
              <a:rPr lang="fr-FR" sz="1600" dirty="0" smtClean="0">
                <a:solidFill>
                  <a:srgbClr val="939AA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 la mairie</a:t>
            </a:r>
            <a:endParaRPr lang="fr-FR" sz="1600" dirty="0">
              <a:solidFill>
                <a:srgbClr val="939AA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669" y="5875166"/>
            <a:ext cx="719328" cy="758952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-16780" y="-67111"/>
            <a:ext cx="12320179" cy="6960571"/>
            <a:chOff x="-16780" y="-67111"/>
            <a:chExt cx="12320179" cy="6960571"/>
          </a:xfrm>
        </p:grpSpPr>
        <p:sp>
          <p:nvSpPr>
            <p:cNvPr id="14" name="Rectangle 13"/>
            <p:cNvSpPr/>
            <p:nvPr/>
          </p:nvSpPr>
          <p:spPr>
            <a:xfrm>
              <a:off x="-16779" y="-67111"/>
              <a:ext cx="111399" cy="6925111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-16780" y="6765720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097866" y="-15479"/>
              <a:ext cx="94133" cy="690893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94620" y="-8389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064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0" y="0"/>
            <a:ext cx="12279869" cy="6809277"/>
            <a:chOff x="0" y="0"/>
            <a:chExt cx="12279869" cy="680927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279868" cy="680927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946753" y="3357797"/>
              <a:ext cx="2548328" cy="8994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smtClean="0">
                  <a:solidFill>
                    <a:srgbClr val="0A0F6B"/>
                  </a:solidFill>
                </a:rPr>
                <a:t>16%</a:t>
              </a:r>
              <a:endParaRPr lang="fr-FR" sz="7200" b="1" dirty="0">
                <a:solidFill>
                  <a:srgbClr val="0A0F6B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" y="302302"/>
              <a:ext cx="12279868" cy="899410"/>
            </a:xfrm>
            <a:prstGeom prst="rect">
              <a:avLst/>
            </a:prstGeom>
            <a:solidFill>
              <a:srgbClr val="F2F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600" b="1" dirty="0" smtClean="0">
                  <a:solidFill>
                    <a:srgbClr val="0A0F6B"/>
                  </a:solidFill>
                </a:rPr>
                <a:t>Objet de la visite</a:t>
              </a:r>
              <a:endParaRPr lang="fr-FR" sz="6600" b="1" dirty="0">
                <a:solidFill>
                  <a:srgbClr val="0A0F6B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620805" y="3357797"/>
              <a:ext cx="2548328" cy="8994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smtClean="0">
                  <a:solidFill>
                    <a:srgbClr val="0A0F6B"/>
                  </a:solidFill>
                </a:rPr>
                <a:t>27%</a:t>
              </a:r>
              <a:endParaRPr lang="fr-FR" sz="7200" b="1" dirty="0">
                <a:solidFill>
                  <a:srgbClr val="0A0F6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0500" y="3342806"/>
              <a:ext cx="2548328" cy="8994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smtClean="0">
                  <a:solidFill>
                    <a:srgbClr val="0A0F6B"/>
                  </a:solidFill>
                </a:rPr>
                <a:t>xx%</a:t>
              </a:r>
              <a:endParaRPr lang="fr-FR" sz="7200" b="1" dirty="0">
                <a:solidFill>
                  <a:srgbClr val="0A0F6B"/>
                </a:solidFill>
              </a:endParaRPr>
            </a:p>
          </p:txBody>
        </p:sp>
        <p:pic>
          <p:nvPicPr>
            <p:cNvPr id="10" name="Picture 4" descr="Carte d'identité &amp; Passeport - Site Officiel de la commune de Pocé-sur-Cis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420" y="2057400"/>
              <a:ext cx="1701308" cy="1306267"/>
            </a:xfrm>
            <a:prstGeom prst="rect">
              <a:avLst/>
            </a:prstGeom>
            <a:solidFill>
              <a:schemeClr val="tx1"/>
            </a:solidFill>
            <a:extLst/>
          </p:spPr>
        </p:pic>
        <p:sp>
          <p:nvSpPr>
            <p:cNvPr id="2" name="Rectangle 1"/>
            <p:cNvSpPr/>
            <p:nvPr/>
          </p:nvSpPr>
          <p:spPr>
            <a:xfrm>
              <a:off x="5141626" y="4242216"/>
              <a:ext cx="2008682" cy="42184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rgbClr val="0A0F6B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Retirer un document</a:t>
              </a:r>
              <a:endParaRPr lang="fr-FR" sz="1600" b="1" dirty="0">
                <a:solidFill>
                  <a:srgbClr val="0A0F6B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0500" y="3342806"/>
              <a:ext cx="2548328" cy="8994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smtClean="0">
                  <a:solidFill>
                    <a:srgbClr val="0A0F6B"/>
                  </a:solidFill>
                </a:rPr>
                <a:t>29%</a:t>
              </a:r>
              <a:endParaRPr lang="fr-FR" sz="7200" b="1" dirty="0">
                <a:solidFill>
                  <a:srgbClr val="0A0F6B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5373" y="4227225"/>
              <a:ext cx="2008682" cy="42184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rgbClr val="0A0F6B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Constituer un dossier</a:t>
              </a:r>
              <a:endParaRPr lang="fr-FR" sz="1600" b="1" dirty="0">
                <a:solidFill>
                  <a:srgbClr val="0A0F6B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95004" y="4649073"/>
              <a:ext cx="940634" cy="17114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>
                <a:solidFill>
                  <a:srgbClr val="0A0F6B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pic>
          <p:nvPicPr>
            <p:cNvPr id="1028" name="Picture 4" descr="Images de Illustration dossier – Téléchargement gratuit sur Freepik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2" t="9528" r="8206" b="9968"/>
            <a:stretch/>
          </p:blipFill>
          <p:spPr bwMode="auto">
            <a:xfrm>
              <a:off x="1582903" y="1993941"/>
              <a:ext cx="1483641" cy="144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larification : résultats (8,1 mille) d'images libres de droits, de photos  de stock et d'illustrations | Shutte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5" t="7989" r="25345" b="5165"/>
            <a:stretch/>
          </p:blipFill>
          <p:spPr bwMode="auto">
            <a:xfrm>
              <a:off x="9167604" y="1993941"/>
              <a:ext cx="1445432" cy="142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8932889" y="4215804"/>
              <a:ext cx="2008682" cy="42184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rgbClr val="0A0F6B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Obtenir des informations</a:t>
              </a:r>
              <a:endParaRPr lang="fr-FR" sz="1600" b="1" dirty="0">
                <a:solidFill>
                  <a:srgbClr val="0A0F6B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67728" y="5998128"/>
              <a:ext cx="326001" cy="536896"/>
            </a:xfrm>
            <a:prstGeom prst="rect">
              <a:avLst/>
            </a:prstGeom>
            <a:solidFill>
              <a:srgbClr val="F1F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52358" y="5787203"/>
              <a:ext cx="4303093" cy="421848"/>
            </a:xfrm>
            <a:prstGeom prst="rect">
              <a:avLst/>
            </a:prstGeom>
            <a:solidFill>
              <a:srgbClr val="F1F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rgbClr val="0A0F6B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96% </a:t>
              </a:r>
              <a:r>
                <a:rPr lang="fr-FR" sz="1600" dirty="0" smtClean="0">
                  <a:solidFill>
                    <a:srgbClr val="939AA4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Délai d’attente préalable à leur accueil</a:t>
              </a:r>
              <a:endParaRPr lang="fr-FR" sz="1600" dirty="0">
                <a:solidFill>
                  <a:srgbClr val="939AA4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815" y="5887100"/>
            <a:ext cx="719328" cy="758952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-16780" y="-67111"/>
            <a:ext cx="12320179" cy="6960571"/>
            <a:chOff x="-16780" y="-67111"/>
            <a:chExt cx="12320179" cy="6960571"/>
          </a:xfrm>
        </p:grpSpPr>
        <p:sp>
          <p:nvSpPr>
            <p:cNvPr id="22" name="Rectangle 21"/>
            <p:cNvSpPr/>
            <p:nvPr/>
          </p:nvSpPr>
          <p:spPr>
            <a:xfrm>
              <a:off x="-16779" y="-67111"/>
              <a:ext cx="111399" cy="6925111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-16780" y="6765720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097866" y="-15479"/>
              <a:ext cx="94133" cy="690893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94620" y="-8389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66722" y="5811068"/>
            <a:ext cx="3190710" cy="421848"/>
          </a:xfrm>
          <a:prstGeom prst="rect">
            <a:avLst/>
          </a:prstGeom>
          <a:solidFill>
            <a:srgbClr val="F1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A0F6B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95% </a:t>
            </a:r>
            <a:r>
              <a:rPr lang="fr-FR" sz="1600" dirty="0" smtClean="0">
                <a:solidFill>
                  <a:srgbClr val="939AA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Respect horaire du RDV</a:t>
            </a:r>
            <a:endParaRPr lang="fr-FR" sz="1600" dirty="0">
              <a:solidFill>
                <a:srgbClr val="939AA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868" cy="68092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6753" y="3357797"/>
            <a:ext cx="2548328" cy="899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rgbClr val="0A0F6B"/>
                </a:solidFill>
              </a:rPr>
              <a:t>91%</a:t>
            </a:r>
            <a:endParaRPr lang="fr-FR" sz="7200" b="1" dirty="0">
              <a:solidFill>
                <a:srgbClr val="0A0F6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02302"/>
            <a:ext cx="12279868" cy="899410"/>
          </a:xfrm>
          <a:prstGeom prst="rect">
            <a:avLst/>
          </a:prstGeom>
          <a:solidFill>
            <a:srgbClr val="F2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0A0F6B"/>
                </a:solidFill>
              </a:rPr>
              <a:t>Traitement de la demande</a:t>
            </a:r>
            <a:endParaRPr lang="fr-FR" sz="6600" b="1" dirty="0">
              <a:solidFill>
                <a:srgbClr val="0A0F6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0805" y="3357797"/>
            <a:ext cx="2548328" cy="899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rgbClr val="0A0F6B"/>
                </a:solidFill>
              </a:rPr>
              <a:t>100%</a:t>
            </a:r>
            <a:endParaRPr lang="fr-FR" sz="7200" b="1" dirty="0">
              <a:solidFill>
                <a:srgbClr val="0A0F6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5638" y="5816184"/>
            <a:ext cx="747011" cy="395986"/>
          </a:xfrm>
          <a:prstGeom prst="rect">
            <a:avLst/>
          </a:prstGeom>
          <a:solidFill>
            <a:srgbClr val="F2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A0F6B"/>
                </a:solidFill>
              </a:rPr>
              <a:t>80%</a:t>
            </a:r>
            <a:endParaRPr lang="fr-FR" sz="2000" b="1" dirty="0">
              <a:solidFill>
                <a:srgbClr val="0A0F6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0500" y="3342806"/>
            <a:ext cx="2548328" cy="899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rgbClr val="0A0F6B"/>
                </a:solidFill>
              </a:rPr>
              <a:t>xx%</a:t>
            </a:r>
            <a:endParaRPr lang="fr-FR" sz="7200" b="1" dirty="0">
              <a:solidFill>
                <a:srgbClr val="0A0F6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1625" y="4242216"/>
            <a:ext cx="1997111" cy="42184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A0F6B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Respect de la confidentialité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0500" y="3342806"/>
            <a:ext cx="2548328" cy="899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rgbClr val="0A0F6B"/>
                </a:solidFill>
              </a:rPr>
              <a:t>81%</a:t>
            </a:r>
            <a:endParaRPr lang="fr-FR" sz="7200" b="1" dirty="0">
              <a:solidFill>
                <a:srgbClr val="0A0F6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95004" y="4649073"/>
            <a:ext cx="940634" cy="171141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rgbClr val="0A0F6B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32889" y="4215804"/>
            <a:ext cx="2008682" cy="42184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A0F6B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Délai de réponse mails/courriers</a:t>
            </a:r>
            <a:endParaRPr lang="fr-FR" sz="1600" b="1" dirty="0">
              <a:solidFill>
                <a:srgbClr val="0A0F6B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729" y="5790322"/>
            <a:ext cx="3093762" cy="421848"/>
          </a:xfrm>
          <a:prstGeom prst="rect">
            <a:avLst/>
          </a:prstGeom>
          <a:solidFill>
            <a:srgbClr val="F1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A0F6B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96% </a:t>
            </a:r>
            <a:r>
              <a:rPr lang="fr-FR" sz="1600" dirty="0" smtClean="0">
                <a:solidFill>
                  <a:srgbClr val="939AA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attente préalable à l’accueil</a:t>
            </a:r>
            <a:endParaRPr lang="fr-FR" sz="1600" dirty="0">
              <a:solidFill>
                <a:srgbClr val="939AA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67728" y="5998128"/>
            <a:ext cx="326001" cy="536896"/>
          </a:xfrm>
          <a:prstGeom prst="rect">
            <a:avLst/>
          </a:prstGeom>
          <a:solidFill>
            <a:srgbClr val="F1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007" y="5887100"/>
            <a:ext cx="719328" cy="758952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312503" y="4148880"/>
            <a:ext cx="2105636" cy="51518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A0F6B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Délai de traitement du dossier</a:t>
            </a:r>
          </a:p>
        </p:txBody>
      </p:sp>
      <p:pic>
        <p:nvPicPr>
          <p:cNvPr id="1026" name="Picture 2" descr="Quel délai d'impression et de livraison pour vos produits imprimés ?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5" r="15794"/>
          <a:stretch/>
        </p:blipFill>
        <p:spPr bwMode="auto">
          <a:xfrm>
            <a:off x="1692237" y="1980097"/>
            <a:ext cx="1346167" cy="13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s de Confidentialite – Téléchargement gratuit sur Freepi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14832" r="4946" b="13603"/>
          <a:stretch/>
        </p:blipFill>
        <p:spPr bwMode="auto">
          <a:xfrm>
            <a:off x="5361351" y="2047258"/>
            <a:ext cx="1634317" cy="13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301 900+ Messagerie électronique Illustrations Stock Illustrations,  graphiques vectoriels libre de droits et Clip Art - i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6241" r="6074" b="6394"/>
          <a:stretch/>
        </p:blipFill>
        <p:spPr bwMode="auto">
          <a:xfrm>
            <a:off x="9023695" y="2087580"/>
            <a:ext cx="1724516" cy="133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te Web Art vectoriel, icônes et graphiques à télécharger gratuitemen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8183"/>
          <a:stretch/>
        </p:blipFill>
        <p:spPr bwMode="auto">
          <a:xfrm>
            <a:off x="947261" y="5595138"/>
            <a:ext cx="1910492" cy="11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857752" y="5702745"/>
            <a:ext cx="8389117" cy="861289"/>
          </a:xfrm>
          <a:prstGeom prst="rect">
            <a:avLst/>
          </a:prstGeom>
          <a:solidFill>
            <a:srgbClr val="F2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b="1" dirty="0" smtClean="0">
                <a:solidFill>
                  <a:srgbClr val="0A0F6B"/>
                </a:solidFill>
              </a:rPr>
              <a:t>93% </a:t>
            </a:r>
            <a:r>
              <a:rPr lang="fr-FR" sz="2400" dirty="0" smtClean="0">
                <a:solidFill>
                  <a:srgbClr val="0A0F6B"/>
                </a:solidFill>
              </a:rPr>
              <a:t>Site internet de la ville</a:t>
            </a:r>
            <a:endParaRPr lang="fr-FR" sz="2400" dirty="0">
              <a:solidFill>
                <a:srgbClr val="0A0F6B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-16780" y="-67111"/>
            <a:ext cx="12320179" cy="6960571"/>
            <a:chOff x="-16780" y="-67111"/>
            <a:chExt cx="12320179" cy="6960571"/>
          </a:xfrm>
        </p:grpSpPr>
        <p:sp>
          <p:nvSpPr>
            <p:cNvPr id="28" name="Rectangle 27"/>
            <p:cNvSpPr/>
            <p:nvPr/>
          </p:nvSpPr>
          <p:spPr>
            <a:xfrm>
              <a:off x="-16779" y="-67111"/>
              <a:ext cx="111399" cy="6925111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-16780" y="6765720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097866" y="-15479"/>
              <a:ext cx="94133" cy="690893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94620" y="-8389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012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2" y="0"/>
            <a:ext cx="12373083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"/>
            <a:ext cx="12279868" cy="2188564"/>
          </a:xfrm>
          <a:prstGeom prst="rect">
            <a:avLst/>
          </a:prstGeom>
          <a:solidFill>
            <a:srgbClr val="EE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0A0F6B"/>
                </a:solidFill>
              </a:rPr>
              <a:t>Préparation de la visite</a:t>
            </a:r>
            <a:endParaRPr lang="fr-FR" sz="6600" b="1" dirty="0">
              <a:solidFill>
                <a:srgbClr val="0A0F6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8313" y="2398426"/>
            <a:ext cx="864434" cy="513409"/>
          </a:xfrm>
          <a:prstGeom prst="rect">
            <a:avLst/>
          </a:prstGeom>
          <a:solidFill>
            <a:srgbClr val="E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30%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96174" y="2398425"/>
            <a:ext cx="864434" cy="513409"/>
          </a:xfrm>
          <a:prstGeom prst="rect">
            <a:avLst/>
          </a:prstGeom>
          <a:solidFill>
            <a:srgbClr val="E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16%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16429" y="2398424"/>
            <a:ext cx="864434" cy="513409"/>
          </a:xfrm>
          <a:prstGeom prst="rect">
            <a:avLst/>
          </a:prstGeom>
          <a:solidFill>
            <a:srgbClr val="E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53%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0542" y="4219074"/>
            <a:ext cx="12370411" cy="2638926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4" y="4610620"/>
            <a:ext cx="1335310" cy="19794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21366" y="4825980"/>
            <a:ext cx="1122843" cy="513409"/>
          </a:xfrm>
          <a:prstGeom prst="rect">
            <a:avLst/>
          </a:prstGeom>
          <a:solidFill>
            <a:srgbClr val="E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100%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8313" y="5339389"/>
            <a:ext cx="3071932" cy="872969"/>
          </a:xfrm>
          <a:prstGeom prst="rect">
            <a:avLst/>
          </a:prstGeom>
          <a:solidFill>
            <a:srgbClr val="ED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Sont satisfait de la prise en charge de leur appel téléphonique</a:t>
            </a:r>
            <a:endParaRPr lang="fr-FR" sz="1600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02" y="5918919"/>
            <a:ext cx="719328" cy="758952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-16780" y="-67111"/>
            <a:ext cx="12320179" cy="6960571"/>
            <a:chOff x="-16780" y="-67111"/>
            <a:chExt cx="12320179" cy="6960571"/>
          </a:xfrm>
        </p:grpSpPr>
        <p:sp>
          <p:nvSpPr>
            <p:cNvPr id="16" name="Rectangle 15"/>
            <p:cNvSpPr/>
            <p:nvPr/>
          </p:nvSpPr>
          <p:spPr>
            <a:xfrm>
              <a:off x="-16779" y="-67111"/>
              <a:ext cx="111399" cy="6925111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-16780" y="6765720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7866" y="-15479"/>
              <a:ext cx="94133" cy="690893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94620" y="-8389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399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279868" cy="6857999"/>
          </a:xfrm>
          <a:prstGeom prst="rect">
            <a:avLst/>
          </a:prstGeom>
          <a:solidFill>
            <a:srgbClr val="EE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200" b="1" dirty="0">
              <a:solidFill>
                <a:srgbClr val="0A0F6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449" y="-14415"/>
            <a:ext cx="12279868" cy="1453978"/>
          </a:xfrm>
          <a:prstGeom prst="rect">
            <a:avLst/>
          </a:prstGeom>
          <a:solidFill>
            <a:srgbClr val="EE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0A0F6B"/>
                </a:solidFill>
              </a:rPr>
              <a:t>Satisfaction par service</a:t>
            </a:r>
            <a:endParaRPr lang="fr-FR" sz="6600" b="1" dirty="0">
              <a:solidFill>
                <a:srgbClr val="0A0F6B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113080"/>
              </p:ext>
            </p:extLst>
          </p:nvPr>
        </p:nvGraphicFramePr>
        <p:xfrm>
          <a:off x="1283516" y="1208015"/>
          <a:ext cx="10500653" cy="548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50" y="5938258"/>
            <a:ext cx="719328" cy="758952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-16780" y="-67111"/>
            <a:ext cx="12320179" cy="6960571"/>
            <a:chOff x="-16780" y="-67111"/>
            <a:chExt cx="12320179" cy="6960571"/>
          </a:xfrm>
        </p:grpSpPr>
        <p:sp>
          <p:nvSpPr>
            <p:cNvPr id="9" name="Rectangle 8"/>
            <p:cNvSpPr/>
            <p:nvPr/>
          </p:nvSpPr>
          <p:spPr>
            <a:xfrm>
              <a:off x="-16779" y="-67111"/>
              <a:ext cx="111399" cy="6925111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-16780" y="6765720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097866" y="-15479"/>
              <a:ext cx="94133" cy="690893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94620" y="-8389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4" name="Connecteur droit 13"/>
          <p:cNvCxnSpPr/>
          <p:nvPr/>
        </p:nvCxnSpPr>
        <p:spPr>
          <a:xfrm>
            <a:off x="1577130" y="3749879"/>
            <a:ext cx="8565160" cy="8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7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-65789" y="0"/>
            <a:ext cx="12257789" cy="6821389"/>
            <a:chOff x="-65789" y="0"/>
            <a:chExt cx="12257789" cy="682138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789" y="0"/>
              <a:ext cx="12257789" cy="682138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128694" y="4742254"/>
              <a:ext cx="1521919" cy="689548"/>
            </a:xfrm>
            <a:prstGeom prst="rect">
              <a:avLst/>
            </a:prstGeom>
            <a:solidFill>
              <a:srgbClr val="F1E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b="1" dirty="0" smtClean="0">
                  <a:solidFill>
                    <a:srgbClr val="DB181C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69%</a:t>
              </a:r>
              <a:endParaRPr lang="fr-FR" sz="4000" b="1" dirty="0">
                <a:solidFill>
                  <a:srgbClr val="DB181C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47319" y="5342103"/>
              <a:ext cx="2668249" cy="661457"/>
            </a:xfrm>
            <a:prstGeom prst="rect">
              <a:avLst/>
            </a:prstGeom>
            <a:solidFill>
              <a:srgbClr val="F1E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Des flux usagers sont pour l’Etat Civil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" y="1"/>
            <a:ext cx="7844588" cy="1828799"/>
          </a:xfrm>
          <a:prstGeom prst="rect">
            <a:avLst/>
          </a:prstGeom>
          <a:solidFill>
            <a:srgbClr val="EE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0A0F6B"/>
                </a:solidFill>
              </a:rPr>
              <a:t>Zoom sur le service </a:t>
            </a:r>
          </a:p>
          <a:p>
            <a:pPr algn="ctr"/>
            <a:r>
              <a:rPr lang="fr-FR" sz="6600" b="1" dirty="0" smtClean="0">
                <a:solidFill>
                  <a:srgbClr val="0A0F6B"/>
                </a:solidFill>
              </a:rPr>
              <a:t>Etat Civil</a:t>
            </a:r>
            <a:endParaRPr lang="fr-FR" sz="6600" b="1" dirty="0">
              <a:solidFill>
                <a:srgbClr val="0A0F6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561" y="4035105"/>
            <a:ext cx="2541865" cy="369115"/>
          </a:xfrm>
          <a:prstGeom prst="rect">
            <a:avLst/>
          </a:prstGeom>
          <a:solidFill>
            <a:srgbClr val="F2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79" y="5841400"/>
            <a:ext cx="719328" cy="7589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9952" y="2385638"/>
            <a:ext cx="2792852" cy="1288003"/>
          </a:xfrm>
          <a:prstGeom prst="rect">
            <a:avLst/>
          </a:prstGeom>
          <a:solidFill>
            <a:srgbClr val="F1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 smtClean="0">
                <a:solidFill>
                  <a:srgbClr val="294D9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97%</a:t>
            </a:r>
            <a:endParaRPr lang="fr-FR" sz="9600" b="1" dirty="0">
              <a:solidFill>
                <a:srgbClr val="294D97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561" y="4450113"/>
            <a:ext cx="4370665" cy="1465599"/>
          </a:xfrm>
          <a:prstGeom prst="rect">
            <a:avLst/>
          </a:prstGeom>
          <a:solidFill>
            <a:srgbClr val="F1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-16780" y="-67111"/>
            <a:ext cx="12320179" cy="6960571"/>
            <a:chOff x="-16780" y="-67111"/>
            <a:chExt cx="12320179" cy="6960571"/>
          </a:xfrm>
        </p:grpSpPr>
        <p:sp>
          <p:nvSpPr>
            <p:cNvPr id="16" name="Rectangle 15"/>
            <p:cNvSpPr/>
            <p:nvPr/>
          </p:nvSpPr>
          <p:spPr>
            <a:xfrm>
              <a:off x="-16779" y="-67111"/>
              <a:ext cx="111399" cy="6925111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-16780" y="6765720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7866" y="-15479"/>
              <a:ext cx="94133" cy="690893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94620" y="-8389"/>
              <a:ext cx="12208779" cy="92279"/>
            </a:xfrm>
            <a:prstGeom prst="rect">
              <a:avLst/>
            </a:prstGeom>
            <a:solidFill>
              <a:srgbClr val="B5D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675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nalisé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MW_JS_SL_v2" id="{26A8DC41-7521-4E8A-BB40-82DDDF6580CB}" vid="{96196EC2-C392-482E-BF29-9BD12A62668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annuelle – Géométrique</Template>
  <TotalTime>9046</TotalTime>
  <Words>183</Words>
  <Application>Microsoft Office PowerPoint</Application>
  <PresentationFormat>Grand écran</PresentationFormat>
  <Paragraphs>53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Antique Olive</vt:lpstr>
      <vt:lpstr>Arial</vt:lpstr>
      <vt:lpstr>Calibri</vt:lpstr>
      <vt:lpstr>Franklin Gothic Book</vt:lpstr>
      <vt:lpstr>Franklin Gothic Demi</vt:lpstr>
      <vt:lpstr>Gadugi</vt:lpstr>
      <vt:lpstr>Wingdings</vt:lpstr>
      <vt:lpstr>Personnalisé</vt:lpstr>
      <vt:lpstr>Résultats de l’enquête de satisfaction générale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Maud LALOUE</dc:creator>
  <cp:lastModifiedBy>Céline VENTURA</cp:lastModifiedBy>
  <cp:revision>603</cp:revision>
  <cp:lastPrinted>2026-01-28T15:05:01Z</cp:lastPrinted>
  <dcterms:created xsi:type="dcterms:W3CDTF">2023-12-29T09:10:49Z</dcterms:created>
  <dcterms:modified xsi:type="dcterms:W3CDTF">2026-03-06T08:43:23Z</dcterms:modified>
</cp:coreProperties>
</file>